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4" d="100"/>
          <a:sy n="84" d="100"/>
        </p:scale>
        <p:origin x="581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1420283"/>
            <a:ext cx="5181600" cy="98001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2590800"/>
            <a:ext cx="4267200" cy="11684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048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096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91444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2192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5240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8288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1337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43852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66102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54825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419600" y="183092"/>
            <a:ext cx="1371600" cy="390101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183092"/>
            <a:ext cx="4013200" cy="390101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56673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34233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1542" y="2937934"/>
            <a:ext cx="5181600" cy="908050"/>
          </a:xfrm>
        </p:spPr>
        <p:txBody>
          <a:bodyPr anchor="t"/>
          <a:lstStyle>
            <a:lvl1pPr algn="l">
              <a:defRPr sz="2667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81542" y="1937809"/>
            <a:ext cx="5181600" cy="1000125"/>
          </a:xfrm>
        </p:spPr>
        <p:txBody>
          <a:bodyPr anchor="b"/>
          <a:lstStyle>
            <a:lvl1pPr marL="0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1pPr>
            <a:lvl2pPr marL="304815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2pPr>
            <a:lvl3pPr marL="609630" indent="0">
              <a:buNone/>
              <a:defRPr sz="1067">
                <a:solidFill>
                  <a:schemeClr val="tx1">
                    <a:tint val="75000"/>
                  </a:schemeClr>
                </a:solidFill>
              </a:defRPr>
            </a:lvl3pPr>
            <a:lvl4pPr marL="914446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4pPr>
            <a:lvl5pPr marL="1219261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5pPr>
            <a:lvl6pPr marL="1524076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6pPr>
            <a:lvl7pPr marL="1828891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7pPr>
            <a:lvl8pPr marL="2133707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8pPr>
            <a:lvl9pPr marL="2438522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13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4800" y="1066800"/>
            <a:ext cx="2692400" cy="3017309"/>
          </a:xfrm>
        </p:spPr>
        <p:txBody>
          <a:bodyPr/>
          <a:lstStyle>
            <a:lvl1pPr>
              <a:defRPr sz="1867"/>
            </a:lvl1pPr>
            <a:lvl2pPr>
              <a:defRPr sz="1600"/>
            </a:lvl2pPr>
            <a:lvl3pPr>
              <a:defRPr sz="1333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098800" y="1066800"/>
            <a:ext cx="2692400" cy="3017309"/>
          </a:xfrm>
        </p:spPr>
        <p:txBody>
          <a:bodyPr/>
          <a:lstStyle>
            <a:lvl1pPr>
              <a:defRPr sz="1867"/>
            </a:lvl1pPr>
            <a:lvl2pPr>
              <a:defRPr sz="1600"/>
            </a:lvl2pPr>
            <a:lvl3pPr>
              <a:defRPr sz="1333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6920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4800" y="1023409"/>
            <a:ext cx="2693459" cy="426508"/>
          </a:xfrm>
        </p:spPr>
        <p:txBody>
          <a:bodyPr anchor="b"/>
          <a:lstStyle>
            <a:lvl1pPr marL="0" indent="0">
              <a:buNone/>
              <a:defRPr sz="1600" b="1"/>
            </a:lvl1pPr>
            <a:lvl2pPr marL="304815" indent="0">
              <a:buNone/>
              <a:defRPr sz="1333" b="1"/>
            </a:lvl2pPr>
            <a:lvl3pPr marL="609630" indent="0">
              <a:buNone/>
              <a:defRPr sz="1200" b="1"/>
            </a:lvl3pPr>
            <a:lvl4pPr marL="914446" indent="0">
              <a:buNone/>
              <a:defRPr sz="1067" b="1"/>
            </a:lvl4pPr>
            <a:lvl5pPr marL="1219261" indent="0">
              <a:buNone/>
              <a:defRPr sz="1067" b="1"/>
            </a:lvl5pPr>
            <a:lvl6pPr marL="1524076" indent="0">
              <a:buNone/>
              <a:defRPr sz="1067" b="1"/>
            </a:lvl6pPr>
            <a:lvl7pPr marL="1828891" indent="0">
              <a:buNone/>
              <a:defRPr sz="1067" b="1"/>
            </a:lvl7pPr>
            <a:lvl8pPr marL="2133707" indent="0">
              <a:buNone/>
              <a:defRPr sz="1067" b="1"/>
            </a:lvl8pPr>
            <a:lvl9pPr marL="2438522" indent="0">
              <a:buNone/>
              <a:defRPr sz="1067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04800" y="1449917"/>
            <a:ext cx="2693459" cy="2634192"/>
          </a:xfrm>
        </p:spPr>
        <p:txBody>
          <a:bodyPr/>
          <a:lstStyle>
            <a:lvl1pPr>
              <a:defRPr sz="1600"/>
            </a:lvl1pPr>
            <a:lvl2pPr>
              <a:defRPr sz="1333"/>
            </a:lvl2pPr>
            <a:lvl3pPr>
              <a:defRPr sz="1200"/>
            </a:lvl3pPr>
            <a:lvl4pPr>
              <a:defRPr sz="1067"/>
            </a:lvl4pPr>
            <a:lvl5pPr>
              <a:defRPr sz="1067"/>
            </a:lvl5pPr>
            <a:lvl6pPr>
              <a:defRPr sz="1067"/>
            </a:lvl6pPr>
            <a:lvl7pPr>
              <a:defRPr sz="1067"/>
            </a:lvl7pPr>
            <a:lvl8pPr>
              <a:defRPr sz="1067"/>
            </a:lvl8pPr>
            <a:lvl9pPr>
              <a:defRPr sz="1067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096684" y="1023409"/>
            <a:ext cx="2694517" cy="426508"/>
          </a:xfrm>
        </p:spPr>
        <p:txBody>
          <a:bodyPr anchor="b"/>
          <a:lstStyle>
            <a:lvl1pPr marL="0" indent="0">
              <a:buNone/>
              <a:defRPr sz="1600" b="1"/>
            </a:lvl1pPr>
            <a:lvl2pPr marL="304815" indent="0">
              <a:buNone/>
              <a:defRPr sz="1333" b="1"/>
            </a:lvl2pPr>
            <a:lvl3pPr marL="609630" indent="0">
              <a:buNone/>
              <a:defRPr sz="1200" b="1"/>
            </a:lvl3pPr>
            <a:lvl4pPr marL="914446" indent="0">
              <a:buNone/>
              <a:defRPr sz="1067" b="1"/>
            </a:lvl4pPr>
            <a:lvl5pPr marL="1219261" indent="0">
              <a:buNone/>
              <a:defRPr sz="1067" b="1"/>
            </a:lvl5pPr>
            <a:lvl6pPr marL="1524076" indent="0">
              <a:buNone/>
              <a:defRPr sz="1067" b="1"/>
            </a:lvl6pPr>
            <a:lvl7pPr marL="1828891" indent="0">
              <a:buNone/>
              <a:defRPr sz="1067" b="1"/>
            </a:lvl7pPr>
            <a:lvl8pPr marL="2133707" indent="0">
              <a:buNone/>
              <a:defRPr sz="1067" b="1"/>
            </a:lvl8pPr>
            <a:lvl9pPr marL="2438522" indent="0">
              <a:buNone/>
              <a:defRPr sz="1067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096684" y="1449917"/>
            <a:ext cx="2694517" cy="2634192"/>
          </a:xfrm>
        </p:spPr>
        <p:txBody>
          <a:bodyPr/>
          <a:lstStyle>
            <a:lvl1pPr>
              <a:defRPr sz="1600"/>
            </a:lvl1pPr>
            <a:lvl2pPr>
              <a:defRPr sz="1333"/>
            </a:lvl2pPr>
            <a:lvl3pPr>
              <a:defRPr sz="1200"/>
            </a:lvl3pPr>
            <a:lvl4pPr>
              <a:defRPr sz="1067"/>
            </a:lvl4pPr>
            <a:lvl5pPr>
              <a:defRPr sz="1067"/>
            </a:lvl5pPr>
            <a:lvl6pPr>
              <a:defRPr sz="1067"/>
            </a:lvl6pPr>
            <a:lvl7pPr>
              <a:defRPr sz="1067"/>
            </a:lvl7pPr>
            <a:lvl8pPr>
              <a:defRPr sz="1067"/>
            </a:lvl8pPr>
            <a:lvl9pPr>
              <a:defRPr sz="1067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8/6/2020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26782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8/6/2020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22692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8/6/2020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94438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82033"/>
            <a:ext cx="2005542" cy="774700"/>
          </a:xfrm>
        </p:spPr>
        <p:txBody>
          <a:bodyPr anchor="b"/>
          <a:lstStyle>
            <a:lvl1pPr algn="l">
              <a:defRPr sz="1333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83367" y="182034"/>
            <a:ext cx="3407833" cy="3902075"/>
          </a:xfrm>
        </p:spPr>
        <p:txBody>
          <a:bodyPr/>
          <a:lstStyle>
            <a:lvl1pPr>
              <a:defRPr sz="2133"/>
            </a:lvl1pPr>
            <a:lvl2pPr>
              <a:defRPr sz="1867"/>
            </a:lvl2pPr>
            <a:lvl3pPr>
              <a:defRPr sz="1600"/>
            </a:lvl3pPr>
            <a:lvl4pPr>
              <a:defRPr sz="1333"/>
            </a:lvl4pPr>
            <a:lvl5pPr>
              <a:defRPr sz="1333"/>
            </a:lvl5pPr>
            <a:lvl6pPr>
              <a:defRPr sz="1333"/>
            </a:lvl6pPr>
            <a:lvl7pPr>
              <a:defRPr sz="1333"/>
            </a:lvl7pPr>
            <a:lvl8pPr>
              <a:defRPr sz="1333"/>
            </a:lvl8pPr>
            <a:lvl9pPr>
              <a:defRPr sz="1333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800" y="956734"/>
            <a:ext cx="2005542" cy="3127375"/>
          </a:xfrm>
        </p:spPr>
        <p:txBody>
          <a:bodyPr/>
          <a:lstStyle>
            <a:lvl1pPr marL="0" indent="0">
              <a:buNone/>
              <a:defRPr sz="933"/>
            </a:lvl1pPr>
            <a:lvl2pPr marL="304815" indent="0">
              <a:buNone/>
              <a:defRPr sz="800"/>
            </a:lvl2pPr>
            <a:lvl3pPr marL="609630" indent="0">
              <a:buNone/>
              <a:defRPr sz="667"/>
            </a:lvl3pPr>
            <a:lvl4pPr marL="914446" indent="0">
              <a:buNone/>
              <a:defRPr sz="600"/>
            </a:lvl4pPr>
            <a:lvl5pPr marL="1219261" indent="0">
              <a:buNone/>
              <a:defRPr sz="600"/>
            </a:lvl5pPr>
            <a:lvl6pPr marL="1524076" indent="0">
              <a:buNone/>
              <a:defRPr sz="600"/>
            </a:lvl6pPr>
            <a:lvl7pPr marL="1828891" indent="0">
              <a:buNone/>
              <a:defRPr sz="600"/>
            </a:lvl7pPr>
            <a:lvl8pPr marL="2133707" indent="0">
              <a:buNone/>
              <a:defRPr sz="600"/>
            </a:lvl8pPr>
            <a:lvl9pPr marL="2438522" indent="0">
              <a:buNone/>
              <a:defRPr sz="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33437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94859" y="3200400"/>
            <a:ext cx="3657600" cy="377825"/>
          </a:xfrm>
        </p:spPr>
        <p:txBody>
          <a:bodyPr anchor="b"/>
          <a:lstStyle>
            <a:lvl1pPr algn="l">
              <a:defRPr sz="1333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194859" y="408517"/>
            <a:ext cx="3657600" cy="2743200"/>
          </a:xfrm>
        </p:spPr>
        <p:txBody>
          <a:bodyPr/>
          <a:lstStyle>
            <a:lvl1pPr marL="0" indent="0">
              <a:buNone/>
              <a:defRPr sz="2133"/>
            </a:lvl1pPr>
            <a:lvl2pPr marL="304815" indent="0">
              <a:buNone/>
              <a:defRPr sz="1867"/>
            </a:lvl2pPr>
            <a:lvl3pPr marL="609630" indent="0">
              <a:buNone/>
              <a:defRPr sz="1600"/>
            </a:lvl3pPr>
            <a:lvl4pPr marL="914446" indent="0">
              <a:buNone/>
              <a:defRPr sz="1333"/>
            </a:lvl4pPr>
            <a:lvl5pPr marL="1219261" indent="0">
              <a:buNone/>
              <a:defRPr sz="1333"/>
            </a:lvl5pPr>
            <a:lvl6pPr marL="1524076" indent="0">
              <a:buNone/>
              <a:defRPr sz="1333"/>
            </a:lvl6pPr>
            <a:lvl7pPr marL="1828891" indent="0">
              <a:buNone/>
              <a:defRPr sz="1333"/>
            </a:lvl7pPr>
            <a:lvl8pPr marL="2133707" indent="0">
              <a:buNone/>
              <a:defRPr sz="1333"/>
            </a:lvl8pPr>
            <a:lvl9pPr marL="2438522" indent="0">
              <a:buNone/>
              <a:defRPr sz="1333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94859" y="3578225"/>
            <a:ext cx="3657600" cy="536575"/>
          </a:xfrm>
        </p:spPr>
        <p:txBody>
          <a:bodyPr/>
          <a:lstStyle>
            <a:lvl1pPr marL="0" indent="0">
              <a:buNone/>
              <a:defRPr sz="933"/>
            </a:lvl1pPr>
            <a:lvl2pPr marL="304815" indent="0">
              <a:buNone/>
              <a:defRPr sz="800"/>
            </a:lvl2pPr>
            <a:lvl3pPr marL="609630" indent="0">
              <a:buNone/>
              <a:defRPr sz="667"/>
            </a:lvl3pPr>
            <a:lvl4pPr marL="914446" indent="0">
              <a:buNone/>
              <a:defRPr sz="600"/>
            </a:lvl4pPr>
            <a:lvl5pPr marL="1219261" indent="0">
              <a:buNone/>
              <a:defRPr sz="600"/>
            </a:lvl5pPr>
            <a:lvl6pPr marL="1524076" indent="0">
              <a:buNone/>
              <a:defRPr sz="600"/>
            </a:lvl6pPr>
            <a:lvl7pPr marL="1828891" indent="0">
              <a:buNone/>
              <a:defRPr sz="600"/>
            </a:lvl7pPr>
            <a:lvl8pPr marL="2133707" indent="0">
              <a:buNone/>
              <a:defRPr sz="600"/>
            </a:lvl8pPr>
            <a:lvl9pPr marL="2438522" indent="0">
              <a:buNone/>
              <a:defRPr sz="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43430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04800" y="183092"/>
            <a:ext cx="5486400" cy="762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4800" y="1066800"/>
            <a:ext cx="5486400" cy="301730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04800" y="4237567"/>
            <a:ext cx="1422400" cy="2434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082800" y="4237567"/>
            <a:ext cx="1930400" cy="2434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68800" y="4237567"/>
            <a:ext cx="1422400" cy="2434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08601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609630" rtl="0" eaLnBrk="1" latinLnBrk="0" hangingPunct="1">
        <a:spcBef>
          <a:spcPct val="0"/>
        </a:spcBef>
        <a:buNone/>
        <a:defRPr sz="2933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11" indent="-228611" algn="l" defTabSz="609630" rtl="0" eaLnBrk="1" latinLnBrk="0" hangingPunct="1">
        <a:spcBef>
          <a:spcPct val="20000"/>
        </a:spcBef>
        <a:buFont typeface="Arial" pitchFamily="34" charset="0"/>
        <a:buChar char="•"/>
        <a:defRPr sz="2133" kern="1200">
          <a:solidFill>
            <a:schemeClr val="tx1"/>
          </a:solidFill>
          <a:latin typeface="+mn-lt"/>
          <a:ea typeface="+mn-ea"/>
          <a:cs typeface="+mn-cs"/>
        </a:defRPr>
      </a:lvl1pPr>
      <a:lvl2pPr marL="495325" indent="-190510" algn="l" defTabSz="609630" rtl="0" eaLnBrk="1" latinLnBrk="0" hangingPunct="1">
        <a:spcBef>
          <a:spcPct val="20000"/>
        </a:spcBef>
        <a:buFont typeface="Arial" pitchFamily="34" charset="0"/>
        <a:buChar char="–"/>
        <a:defRPr sz="1867" kern="1200">
          <a:solidFill>
            <a:schemeClr val="tx1"/>
          </a:solidFill>
          <a:latin typeface="+mn-lt"/>
          <a:ea typeface="+mn-ea"/>
          <a:cs typeface="+mn-cs"/>
        </a:defRPr>
      </a:lvl2pPr>
      <a:lvl3pPr marL="762038" indent="-152408" algn="l" defTabSz="60963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66853" indent="-152408" algn="l" defTabSz="609630" rtl="0" eaLnBrk="1" latinLnBrk="0" hangingPunct="1">
        <a:spcBef>
          <a:spcPct val="20000"/>
        </a:spcBef>
        <a:buFont typeface="Arial" pitchFamily="34" charset="0"/>
        <a:buChar char="–"/>
        <a:defRPr sz="1333" kern="1200">
          <a:solidFill>
            <a:schemeClr val="tx1"/>
          </a:solidFill>
          <a:latin typeface="+mn-lt"/>
          <a:ea typeface="+mn-ea"/>
          <a:cs typeface="+mn-cs"/>
        </a:defRPr>
      </a:lvl4pPr>
      <a:lvl5pPr marL="1371669" indent="-152408" algn="l" defTabSz="609630" rtl="0" eaLnBrk="1" latinLnBrk="0" hangingPunct="1">
        <a:spcBef>
          <a:spcPct val="20000"/>
        </a:spcBef>
        <a:buFont typeface="Arial" pitchFamily="34" charset="0"/>
        <a:buChar char="»"/>
        <a:defRPr sz="1333" kern="1200">
          <a:solidFill>
            <a:schemeClr val="tx1"/>
          </a:solidFill>
          <a:latin typeface="+mn-lt"/>
          <a:ea typeface="+mn-ea"/>
          <a:cs typeface="+mn-cs"/>
        </a:defRPr>
      </a:lvl5pPr>
      <a:lvl6pPr marL="1676484" indent="-152408" algn="l" defTabSz="609630" rtl="0" eaLnBrk="1" latinLnBrk="0" hangingPunct="1">
        <a:spcBef>
          <a:spcPct val="20000"/>
        </a:spcBef>
        <a:buFont typeface="Arial" pitchFamily="34" charset="0"/>
        <a:buChar char="•"/>
        <a:defRPr sz="1333" kern="1200">
          <a:solidFill>
            <a:schemeClr val="tx1"/>
          </a:solidFill>
          <a:latin typeface="+mn-lt"/>
          <a:ea typeface="+mn-ea"/>
          <a:cs typeface="+mn-cs"/>
        </a:defRPr>
      </a:lvl6pPr>
      <a:lvl7pPr marL="1981299" indent="-152408" algn="l" defTabSz="609630" rtl="0" eaLnBrk="1" latinLnBrk="0" hangingPunct="1">
        <a:spcBef>
          <a:spcPct val="20000"/>
        </a:spcBef>
        <a:buFont typeface="Arial" pitchFamily="34" charset="0"/>
        <a:buChar char="•"/>
        <a:defRPr sz="1333" kern="1200">
          <a:solidFill>
            <a:schemeClr val="tx1"/>
          </a:solidFill>
          <a:latin typeface="+mn-lt"/>
          <a:ea typeface="+mn-ea"/>
          <a:cs typeface="+mn-cs"/>
        </a:defRPr>
      </a:lvl7pPr>
      <a:lvl8pPr marL="2286114" indent="-152408" algn="l" defTabSz="609630" rtl="0" eaLnBrk="1" latinLnBrk="0" hangingPunct="1">
        <a:spcBef>
          <a:spcPct val="20000"/>
        </a:spcBef>
        <a:buFont typeface="Arial" pitchFamily="34" charset="0"/>
        <a:buChar char="•"/>
        <a:defRPr sz="1333" kern="1200">
          <a:solidFill>
            <a:schemeClr val="tx1"/>
          </a:solidFill>
          <a:latin typeface="+mn-lt"/>
          <a:ea typeface="+mn-ea"/>
          <a:cs typeface="+mn-cs"/>
        </a:defRPr>
      </a:lvl8pPr>
      <a:lvl9pPr marL="2590930" indent="-152408" algn="l" defTabSz="609630" rtl="0" eaLnBrk="1" latinLnBrk="0" hangingPunct="1">
        <a:spcBef>
          <a:spcPct val="20000"/>
        </a:spcBef>
        <a:buFont typeface="Arial" pitchFamily="34" charset="0"/>
        <a:buChar char="•"/>
        <a:defRPr sz="133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1pPr>
      <a:lvl2pPr marL="304815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2pPr>
      <a:lvl3pPr marL="609630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46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1219261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1524076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91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2133707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2438522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738677">
              <a:alpha val="14901"/>
            </a:srgbClr>
          </a:solidFill>
        </p:spPr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203200" y="719667"/>
          <a:ext cx="10109200" cy="458892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64267">
                  <a:extLst>
                    <a:ext uri="{9D8B030D-6E8A-4147-A177-3AD203B41FA5}">
                      <a16:colId xmlns:a16="http://schemas.microsoft.com/office/drawing/2014/main" val="3057365594"/>
                    </a:ext>
                  </a:extLst>
                </a:gridCol>
                <a:gridCol w="1591733">
                  <a:extLst>
                    <a:ext uri="{9D8B030D-6E8A-4147-A177-3AD203B41FA5}">
                      <a16:colId xmlns:a16="http://schemas.microsoft.com/office/drawing/2014/main" val="626270628"/>
                    </a:ext>
                  </a:extLst>
                </a:gridCol>
                <a:gridCol w="1574800">
                  <a:extLst>
                    <a:ext uri="{9D8B030D-6E8A-4147-A177-3AD203B41FA5}">
                      <a16:colId xmlns:a16="http://schemas.microsoft.com/office/drawing/2014/main" val="721990265"/>
                    </a:ext>
                  </a:extLst>
                </a:gridCol>
                <a:gridCol w="1625600">
                  <a:extLst>
                    <a:ext uri="{9D8B030D-6E8A-4147-A177-3AD203B41FA5}">
                      <a16:colId xmlns:a16="http://schemas.microsoft.com/office/drawing/2014/main" val="1347439251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3939248286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2707712638"/>
                    </a:ext>
                  </a:extLst>
                </a:gridCol>
              </a:tblGrid>
              <a:tr h="509881">
                <a:tc>
                  <a:txBody>
                    <a:bodyPr/>
                    <a:lstStyle/>
                    <a:p>
                      <a:pPr algn="ctr"/>
                      <a:r>
                        <a:rPr lang="en-US" sz="800" b="1" dirty="0" smtClean="0">
                          <a:solidFill>
                            <a:schemeClr val="tx1"/>
                          </a:solidFill>
                        </a:rPr>
                        <a:t>SELF ASSURANCE</a:t>
                      </a:r>
                      <a:endParaRPr lang="en-ZA" sz="800" b="1" dirty="0">
                        <a:solidFill>
                          <a:schemeClr val="tx1"/>
                        </a:solidFill>
                      </a:endParaRPr>
                    </a:p>
                  </a:txBody>
                  <a:tcPr marL="60960" marR="60960" marT="30480" marB="3048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b="1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ZA" sz="800" b="1" dirty="0">
                        <a:solidFill>
                          <a:schemeClr val="tx1"/>
                        </a:solidFill>
                      </a:endParaRPr>
                    </a:p>
                  </a:txBody>
                  <a:tcPr marL="60960" marR="60960" marT="30480" marB="3048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b="1" dirty="0" smtClean="0">
                          <a:solidFill>
                            <a:schemeClr val="tx1"/>
                          </a:solidFill>
                        </a:rPr>
                        <a:t>9</a:t>
                      </a:r>
                      <a:endParaRPr lang="en-ZA" sz="800" b="1" dirty="0">
                        <a:solidFill>
                          <a:schemeClr val="tx1"/>
                        </a:solidFill>
                      </a:endParaRPr>
                    </a:p>
                  </a:txBody>
                  <a:tcPr marL="60960" marR="60960" marT="30480" marB="3048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b="1" dirty="0" smtClean="0">
                          <a:solidFill>
                            <a:schemeClr val="tx1"/>
                          </a:solidFill>
                        </a:rPr>
                        <a:t>17</a:t>
                      </a:r>
                      <a:endParaRPr lang="en-ZA" sz="800" b="1" dirty="0">
                        <a:solidFill>
                          <a:schemeClr val="tx1"/>
                        </a:solidFill>
                      </a:endParaRPr>
                    </a:p>
                  </a:txBody>
                  <a:tcPr marL="60960" marR="60960" marT="30480" marB="3048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b="1" dirty="0" smtClean="0">
                          <a:solidFill>
                            <a:schemeClr val="tx1"/>
                          </a:solidFill>
                        </a:rPr>
                        <a:t>25</a:t>
                      </a:r>
                      <a:endParaRPr lang="en-ZA" sz="800" b="1" dirty="0">
                        <a:solidFill>
                          <a:schemeClr val="tx1"/>
                        </a:solidFill>
                      </a:endParaRPr>
                    </a:p>
                  </a:txBody>
                  <a:tcPr marL="60960" marR="60960" marT="30480" marB="3048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ZA" sz="800" dirty="0"/>
                    </a:p>
                  </a:txBody>
                  <a:tcPr marL="60960" marR="60960" marT="30480" marB="3048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84079315"/>
                  </a:ext>
                </a:extLst>
              </a:tr>
              <a:tr h="509881">
                <a:tc>
                  <a:txBody>
                    <a:bodyPr/>
                    <a:lstStyle/>
                    <a:p>
                      <a:pPr algn="ctr"/>
                      <a:r>
                        <a:rPr lang="en-US" sz="800" b="1" dirty="0" smtClean="0">
                          <a:solidFill>
                            <a:schemeClr val="tx1"/>
                          </a:solidFill>
                        </a:rPr>
                        <a:t>PERSONAL VISION</a:t>
                      </a:r>
                      <a:endParaRPr lang="en-ZA" sz="800" b="1" dirty="0">
                        <a:solidFill>
                          <a:schemeClr val="tx1"/>
                        </a:solidFill>
                      </a:endParaRPr>
                    </a:p>
                  </a:txBody>
                  <a:tcPr marL="60960" marR="60960" marT="30480" marB="30480"/>
                </a:tc>
                <a:tc>
                  <a:txBody>
                    <a:bodyPr/>
                    <a:lstStyle/>
                    <a:p>
                      <a:r>
                        <a:rPr lang="en-US" sz="800" b="1" dirty="0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en-ZA" sz="800" b="1" dirty="0">
                        <a:solidFill>
                          <a:schemeClr val="tx1"/>
                        </a:solidFill>
                      </a:endParaRPr>
                    </a:p>
                  </a:txBody>
                  <a:tcPr marL="60960" marR="60960" marT="30480" marB="30480"/>
                </a:tc>
                <a:tc>
                  <a:txBody>
                    <a:bodyPr/>
                    <a:lstStyle/>
                    <a:p>
                      <a:r>
                        <a:rPr lang="en-US" sz="800" b="1" dirty="0" smtClean="0">
                          <a:solidFill>
                            <a:schemeClr val="tx1"/>
                          </a:solidFill>
                        </a:rPr>
                        <a:t>10</a:t>
                      </a:r>
                      <a:endParaRPr lang="en-ZA" sz="800" b="1" dirty="0">
                        <a:solidFill>
                          <a:schemeClr val="tx1"/>
                        </a:solidFill>
                      </a:endParaRPr>
                    </a:p>
                  </a:txBody>
                  <a:tcPr marL="60960" marR="60960" marT="30480" marB="30480"/>
                </a:tc>
                <a:tc>
                  <a:txBody>
                    <a:bodyPr/>
                    <a:lstStyle/>
                    <a:p>
                      <a:r>
                        <a:rPr lang="en-US" sz="800" b="1" dirty="0" smtClean="0">
                          <a:solidFill>
                            <a:schemeClr val="tx1"/>
                          </a:solidFill>
                        </a:rPr>
                        <a:t>18</a:t>
                      </a:r>
                      <a:endParaRPr lang="en-ZA" sz="800" b="1" dirty="0">
                        <a:solidFill>
                          <a:schemeClr val="tx1"/>
                        </a:solidFill>
                      </a:endParaRPr>
                    </a:p>
                  </a:txBody>
                  <a:tcPr marL="60960" marR="60960" marT="30480" marB="30480"/>
                </a:tc>
                <a:tc>
                  <a:txBody>
                    <a:bodyPr/>
                    <a:lstStyle/>
                    <a:p>
                      <a:r>
                        <a:rPr lang="en-US" sz="800" b="1" dirty="0" smtClean="0">
                          <a:solidFill>
                            <a:schemeClr val="tx1"/>
                          </a:solidFill>
                        </a:rPr>
                        <a:t>26</a:t>
                      </a:r>
                      <a:endParaRPr lang="en-ZA" sz="800" b="1" dirty="0">
                        <a:solidFill>
                          <a:schemeClr val="tx1"/>
                        </a:solidFill>
                      </a:endParaRPr>
                    </a:p>
                  </a:txBody>
                  <a:tcPr marL="60960" marR="60960" marT="30480" marB="30480"/>
                </a:tc>
                <a:tc>
                  <a:txBody>
                    <a:bodyPr/>
                    <a:lstStyle/>
                    <a:p>
                      <a:endParaRPr lang="en-ZA" sz="800"/>
                    </a:p>
                  </a:txBody>
                  <a:tcPr marL="60960" marR="60960" marT="30480" marB="30480"/>
                </a:tc>
                <a:extLst>
                  <a:ext uri="{0D108BD9-81ED-4DB2-BD59-A6C34878D82A}">
                    <a16:rowId xmlns:a16="http://schemas.microsoft.com/office/drawing/2014/main" val="1628743054"/>
                  </a:ext>
                </a:extLst>
              </a:tr>
              <a:tr h="509881">
                <a:tc>
                  <a:txBody>
                    <a:bodyPr/>
                    <a:lstStyle/>
                    <a:p>
                      <a:pPr algn="ctr"/>
                      <a:r>
                        <a:rPr lang="en-US" sz="800" b="1" dirty="0" smtClean="0">
                          <a:solidFill>
                            <a:schemeClr val="tx1"/>
                          </a:solidFill>
                        </a:rPr>
                        <a:t>FLEXIBLE &amp; ADAPTABLE</a:t>
                      </a:r>
                      <a:endParaRPr lang="en-ZA" sz="800" b="1" dirty="0">
                        <a:solidFill>
                          <a:schemeClr val="tx1"/>
                        </a:solidFill>
                      </a:endParaRPr>
                    </a:p>
                  </a:txBody>
                  <a:tcPr marL="60960" marR="60960" marT="30480" marB="30480"/>
                </a:tc>
                <a:tc>
                  <a:txBody>
                    <a:bodyPr/>
                    <a:lstStyle/>
                    <a:p>
                      <a:r>
                        <a:rPr lang="en-US" sz="800" b="1" dirty="0" smtClean="0">
                          <a:solidFill>
                            <a:schemeClr val="tx1"/>
                          </a:solidFill>
                        </a:rPr>
                        <a:t>3</a:t>
                      </a:r>
                      <a:endParaRPr lang="en-ZA" sz="800" b="1" dirty="0">
                        <a:solidFill>
                          <a:schemeClr val="tx1"/>
                        </a:solidFill>
                      </a:endParaRPr>
                    </a:p>
                  </a:txBody>
                  <a:tcPr marL="60960" marR="60960" marT="30480" marB="30480"/>
                </a:tc>
                <a:tc>
                  <a:txBody>
                    <a:bodyPr/>
                    <a:lstStyle/>
                    <a:p>
                      <a:r>
                        <a:rPr lang="en-US" sz="800" b="1" dirty="0" smtClean="0">
                          <a:solidFill>
                            <a:schemeClr val="tx1"/>
                          </a:solidFill>
                        </a:rPr>
                        <a:t>11</a:t>
                      </a:r>
                      <a:endParaRPr lang="en-ZA" sz="800" b="1" dirty="0">
                        <a:solidFill>
                          <a:schemeClr val="tx1"/>
                        </a:solidFill>
                      </a:endParaRPr>
                    </a:p>
                  </a:txBody>
                  <a:tcPr marL="60960" marR="60960" marT="30480" marB="30480"/>
                </a:tc>
                <a:tc>
                  <a:txBody>
                    <a:bodyPr/>
                    <a:lstStyle/>
                    <a:p>
                      <a:r>
                        <a:rPr lang="en-US" sz="800" b="1" dirty="0" smtClean="0">
                          <a:solidFill>
                            <a:schemeClr val="tx1"/>
                          </a:solidFill>
                        </a:rPr>
                        <a:t>19</a:t>
                      </a:r>
                      <a:endParaRPr lang="en-ZA" sz="800" b="1" dirty="0">
                        <a:solidFill>
                          <a:schemeClr val="tx1"/>
                        </a:solidFill>
                      </a:endParaRPr>
                    </a:p>
                  </a:txBody>
                  <a:tcPr marL="60960" marR="60960" marT="30480" marB="30480"/>
                </a:tc>
                <a:tc>
                  <a:txBody>
                    <a:bodyPr/>
                    <a:lstStyle/>
                    <a:p>
                      <a:r>
                        <a:rPr lang="en-US" sz="800" b="1" dirty="0" smtClean="0">
                          <a:solidFill>
                            <a:schemeClr val="tx1"/>
                          </a:solidFill>
                        </a:rPr>
                        <a:t>27</a:t>
                      </a:r>
                      <a:endParaRPr lang="en-ZA" sz="800" b="1" dirty="0">
                        <a:solidFill>
                          <a:schemeClr val="tx1"/>
                        </a:solidFill>
                      </a:endParaRPr>
                    </a:p>
                  </a:txBody>
                  <a:tcPr marL="60960" marR="60960" marT="30480" marB="30480"/>
                </a:tc>
                <a:tc>
                  <a:txBody>
                    <a:bodyPr/>
                    <a:lstStyle/>
                    <a:p>
                      <a:endParaRPr lang="en-ZA" sz="800"/>
                    </a:p>
                  </a:txBody>
                  <a:tcPr marL="60960" marR="60960" marT="30480" marB="30480"/>
                </a:tc>
                <a:extLst>
                  <a:ext uri="{0D108BD9-81ED-4DB2-BD59-A6C34878D82A}">
                    <a16:rowId xmlns:a16="http://schemas.microsoft.com/office/drawing/2014/main" val="3369029289"/>
                  </a:ext>
                </a:extLst>
              </a:tr>
              <a:tr h="509881">
                <a:tc>
                  <a:txBody>
                    <a:bodyPr/>
                    <a:lstStyle/>
                    <a:p>
                      <a:pPr algn="ctr"/>
                      <a:r>
                        <a:rPr lang="en-US" sz="800" b="1" dirty="0" smtClean="0">
                          <a:solidFill>
                            <a:schemeClr val="tx1"/>
                          </a:solidFill>
                        </a:rPr>
                        <a:t>ORGANISED</a:t>
                      </a:r>
                      <a:endParaRPr lang="en-ZA" sz="800" b="1" dirty="0">
                        <a:solidFill>
                          <a:schemeClr val="tx1"/>
                        </a:solidFill>
                      </a:endParaRPr>
                    </a:p>
                  </a:txBody>
                  <a:tcPr marL="60960" marR="60960" marT="30480" marB="30480"/>
                </a:tc>
                <a:tc>
                  <a:txBody>
                    <a:bodyPr/>
                    <a:lstStyle/>
                    <a:p>
                      <a:r>
                        <a:rPr lang="en-US" sz="800" b="1" dirty="0" smtClean="0">
                          <a:solidFill>
                            <a:schemeClr val="tx1"/>
                          </a:solidFill>
                        </a:rPr>
                        <a:t>4</a:t>
                      </a:r>
                      <a:endParaRPr lang="en-ZA" sz="800" b="1" dirty="0">
                        <a:solidFill>
                          <a:schemeClr val="tx1"/>
                        </a:solidFill>
                      </a:endParaRPr>
                    </a:p>
                  </a:txBody>
                  <a:tcPr marL="60960" marR="60960" marT="30480" marB="30480"/>
                </a:tc>
                <a:tc>
                  <a:txBody>
                    <a:bodyPr/>
                    <a:lstStyle/>
                    <a:p>
                      <a:r>
                        <a:rPr lang="en-US" sz="800" b="1" dirty="0" smtClean="0">
                          <a:solidFill>
                            <a:schemeClr val="tx1"/>
                          </a:solidFill>
                        </a:rPr>
                        <a:t>12</a:t>
                      </a:r>
                      <a:endParaRPr lang="en-ZA" sz="800" b="1" dirty="0">
                        <a:solidFill>
                          <a:schemeClr val="tx1"/>
                        </a:solidFill>
                      </a:endParaRPr>
                    </a:p>
                  </a:txBody>
                  <a:tcPr marL="60960" marR="60960" marT="30480" marB="30480"/>
                </a:tc>
                <a:tc>
                  <a:txBody>
                    <a:bodyPr/>
                    <a:lstStyle/>
                    <a:p>
                      <a:r>
                        <a:rPr lang="en-US" sz="800" b="1" dirty="0" smtClean="0">
                          <a:solidFill>
                            <a:schemeClr val="tx1"/>
                          </a:solidFill>
                        </a:rPr>
                        <a:t>20</a:t>
                      </a:r>
                      <a:endParaRPr lang="en-ZA" sz="800" b="1" dirty="0">
                        <a:solidFill>
                          <a:schemeClr val="tx1"/>
                        </a:solidFill>
                      </a:endParaRPr>
                    </a:p>
                  </a:txBody>
                  <a:tcPr marL="60960" marR="60960" marT="30480" marB="30480"/>
                </a:tc>
                <a:tc>
                  <a:txBody>
                    <a:bodyPr/>
                    <a:lstStyle/>
                    <a:p>
                      <a:r>
                        <a:rPr lang="en-US" sz="800" b="1" dirty="0" smtClean="0">
                          <a:solidFill>
                            <a:schemeClr val="tx1"/>
                          </a:solidFill>
                        </a:rPr>
                        <a:t>28</a:t>
                      </a:r>
                      <a:endParaRPr lang="en-ZA" sz="800" b="1" dirty="0">
                        <a:solidFill>
                          <a:schemeClr val="tx1"/>
                        </a:solidFill>
                      </a:endParaRPr>
                    </a:p>
                  </a:txBody>
                  <a:tcPr marL="60960" marR="60960" marT="30480" marB="30480"/>
                </a:tc>
                <a:tc>
                  <a:txBody>
                    <a:bodyPr/>
                    <a:lstStyle/>
                    <a:p>
                      <a:endParaRPr lang="en-ZA" sz="800"/>
                    </a:p>
                  </a:txBody>
                  <a:tcPr marL="60960" marR="60960" marT="30480" marB="30480"/>
                </a:tc>
                <a:extLst>
                  <a:ext uri="{0D108BD9-81ED-4DB2-BD59-A6C34878D82A}">
                    <a16:rowId xmlns:a16="http://schemas.microsoft.com/office/drawing/2014/main" val="1695472726"/>
                  </a:ext>
                </a:extLst>
              </a:tr>
              <a:tr h="509881">
                <a:tc>
                  <a:txBody>
                    <a:bodyPr/>
                    <a:lstStyle/>
                    <a:p>
                      <a:pPr algn="ctr"/>
                      <a:r>
                        <a:rPr lang="en-US" sz="800" b="1" dirty="0" smtClean="0">
                          <a:solidFill>
                            <a:schemeClr val="tx1"/>
                          </a:solidFill>
                        </a:rPr>
                        <a:t>PROBLEM SOLVER</a:t>
                      </a:r>
                      <a:endParaRPr lang="en-ZA" sz="800" b="1" dirty="0">
                        <a:solidFill>
                          <a:schemeClr val="tx1"/>
                        </a:solidFill>
                      </a:endParaRPr>
                    </a:p>
                  </a:txBody>
                  <a:tcPr marL="60960" marR="60960" marT="30480" marB="30480"/>
                </a:tc>
                <a:tc>
                  <a:txBody>
                    <a:bodyPr/>
                    <a:lstStyle/>
                    <a:p>
                      <a:r>
                        <a:rPr lang="en-US" sz="800" b="1" dirty="0" smtClean="0">
                          <a:solidFill>
                            <a:schemeClr val="tx1"/>
                          </a:solidFill>
                        </a:rPr>
                        <a:t>5</a:t>
                      </a:r>
                      <a:endParaRPr lang="en-ZA" sz="800" b="1" dirty="0">
                        <a:solidFill>
                          <a:schemeClr val="tx1"/>
                        </a:solidFill>
                      </a:endParaRPr>
                    </a:p>
                  </a:txBody>
                  <a:tcPr marL="60960" marR="60960" marT="30480" marB="30480"/>
                </a:tc>
                <a:tc>
                  <a:txBody>
                    <a:bodyPr/>
                    <a:lstStyle/>
                    <a:p>
                      <a:r>
                        <a:rPr lang="en-US" sz="800" b="1" dirty="0" smtClean="0">
                          <a:solidFill>
                            <a:schemeClr val="tx1"/>
                          </a:solidFill>
                        </a:rPr>
                        <a:t>13</a:t>
                      </a:r>
                      <a:endParaRPr lang="en-ZA" sz="800" b="1" dirty="0">
                        <a:solidFill>
                          <a:schemeClr val="tx1"/>
                        </a:solidFill>
                      </a:endParaRPr>
                    </a:p>
                  </a:txBody>
                  <a:tcPr marL="60960" marR="60960" marT="30480" marB="30480"/>
                </a:tc>
                <a:tc>
                  <a:txBody>
                    <a:bodyPr/>
                    <a:lstStyle/>
                    <a:p>
                      <a:r>
                        <a:rPr lang="en-US" sz="800" b="1" dirty="0" smtClean="0">
                          <a:solidFill>
                            <a:schemeClr val="tx1"/>
                          </a:solidFill>
                        </a:rPr>
                        <a:t>21</a:t>
                      </a:r>
                      <a:endParaRPr lang="en-ZA" sz="800" b="1" dirty="0">
                        <a:solidFill>
                          <a:schemeClr val="tx1"/>
                        </a:solidFill>
                      </a:endParaRPr>
                    </a:p>
                  </a:txBody>
                  <a:tcPr marL="60960" marR="60960" marT="30480" marB="30480"/>
                </a:tc>
                <a:tc>
                  <a:txBody>
                    <a:bodyPr/>
                    <a:lstStyle/>
                    <a:p>
                      <a:r>
                        <a:rPr lang="en-US" sz="800" b="1" dirty="0" smtClean="0">
                          <a:solidFill>
                            <a:schemeClr val="tx1"/>
                          </a:solidFill>
                        </a:rPr>
                        <a:t>29</a:t>
                      </a:r>
                      <a:endParaRPr lang="en-ZA" sz="800" b="1" dirty="0">
                        <a:solidFill>
                          <a:schemeClr val="tx1"/>
                        </a:solidFill>
                      </a:endParaRPr>
                    </a:p>
                  </a:txBody>
                  <a:tcPr marL="60960" marR="60960" marT="30480" marB="30480"/>
                </a:tc>
                <a:tc>
                  <a:txBody>
                    <a:bodyPr/>
                    <a:lstStyle/>
                    <a:p>
                      <a:endParaRPr lang="en-ZA" sz="800"/>
                    </a:p>
                  </a:txBody>
                  <a:tcPr marL="60960" marR="60960" marT="30480" marB="30480"/>
                </a:tc>
                <a:extLst>
                  <a:ext uri="{0D108BD9-81ED-4DB2-BD59-A6C34878D82A}">
                    <a16:rowId xmlns:a16="http://schemas.microsoft.com/office/drawing/2014/main" val="956489342"/>
                  </a:ext>
                </a:extLst>
              </a:tr>
              <a:tr h="509881">
                <a:tc>
                  <a:txBody>
                    <a:bodyPr/>
                    <a:lstStyle/>
                    <a:p>
                      <a:pPr algn="ctr"/>
                      <a:r>
                        <a:rPr lang="en-US" sz="800" b="1" dirty="0" smtClean="0">
                          <a:solidFill>
                            <a:schemeClr val="tx1"/>
                          </a:solidFill>
                        </a:rPr>
                        <a:t>INTERPERSONL COMPETENCE</a:t>
                      </a:r>
                      <a:endParaRPr lang="en-ZA" sz="800" b="1" dirty="0">
                        <a:solidFill>
                          <a:schemeClr val="tx1"/>
                        </a:solidFill>
                      </a:endParaRPr>
                    </a:p>
                  </a:txBody>
                  <a:tcPr marL="60960" marR="60960" marT="30480" marB="30480"/>
                </a:tc>
                <a:tc>
                  <a:txBody>
                    <a:bodyPr/>
                    <a:lstStyle/>
                    <a:p>
                      <a:r>
                        <a:rPr lang="en-US" sz="800" b="1" dirty="0" smtClean="0">
                          <a:solidFill>
                            <a:schemeClr val="tx1"/>
                          </a:solidFill>
                        </a:rPr>
                        <a:t>6</a:t>
                      </a:r>
                      <a:endParaRPr lang="en-ZA" sz="800" b="1" dirty="0">
                        <a:solidFill>
                          <a:schemeClr val="tx1"/>
                        </a:solidFill>
                      </a:endParaRPr>
                    </a:p>
                  </a:txBody>
                  <a:tcPr marL="60960" marR="60960" marT="30480" marB="30480"/>
                </a:tc>
                <a:tc>
                  <a:txBody>
                    <a:bodyPr/>
                    <a:lstStyle/>
                    <a:p>
                      <a:r>
                        <a:rPr lang="en-US" sz="800" b="1" dirty="0" smtClean="0">
                          <a:solidFill>
                            <a:schemeClr val="tx1"/>
                          </a:solidFill>
                        </a:rPr>
                        <a:t>14</a:t>
                      </a:r>
                      <a:endParaRPr lang="en-ZA" sz="800" b="1" dirty="0">
                        <a:solidFill>
                          <a:schemeClr val="tx1"/>
                        </a:solidFill>
                      </a:endParaRPr>
                    </a:p>
                  </a:txBody>
                  <a:tcPr marL="60960" marR="60960" marT="30480" marB="30480"/>
                </a:tc>
                <a:tc>
                  <a:txBody>
                    <a:bodyPr/>
                    <a:lstStyle/>
                    <a:p>
                      <a:r>
                        <a:rPr lang="en-US" sz="800" b="1" dirty="0" smtClean="0">
                          <a:solidFill>
                            <a:schemeClr val="tx1"/>
                          </a:solidFill>
                        </a:rPr>
                        <a:t>22</a:t>
                      </a:r>
                      <a:endParaRPr lang="en-ZA" sz="800" b="1" dirty="0">
                        <a:solidFill>
                          <a:schemeClr val="tx1"/>
                        </a:solidFill>
                      </a:endParaRPr>
                    </a:p>
                  </a:txBody>
                  <a:tcPr marL="60960" marR="60960" marT="30480" marB="30480"/>
                </a:tc>
                <a:tc>
                  <a:txBody>
                    <a:bodyPr/>
                    <a:lstStyle/>
                    <a:p>
                      <a:r>
                        <a:rPr lang="en-US" sz="800" b="1" dirty="0" smtClean="0">
                          <a:solidFill>
                            <a:schemeClr val="tx1"/>
                          </a:solidFill>
                        </a:rPr>
                        <a:t>30</a:t>
                      </a:r>
                      <a:endParaRPr lang="en-ZA" sz="800" b="1" dirty="0">
                        <a:solidFill>
                          <a:schemeClr val="tx1"/>
                        </a:solidFill>
                      </a:endParaRPr>
                    </a:p>
                  </a:txBody>
                  <a:tcPr marL="60960" marR="60960" marT="30480" marB="30480"/>
                </a:tc>
                <a:tc>
                  <a:txBody>
                    <a:bodyPr/>
                    <a:lstStyle/>
                    <a:p>
                      <a:endParaRPr lang="en-ZA" sz="800"/>
                    </a:p>
                  </a:txBody>
                  <a:tcPr marL="60960" marR="60960" marT="30480" marB="30480"/>
                </a:tc>
                <a:extLst>
                  <a:ext uri="{0D108BD9-81ED-4DB2-BD59-A6C34878D82A}">
                    <a16:rowId xmlns:a16="http://schemas.microsoft.com/office/drawing/2014/main" val="2316053409"/>
                  </a:ext>
                </a:extLst>
              </a:tr>
              <a:tr h="509881">
                <a:tc>
                  <a:txBody>
                    <a:bodyPr/>
                    <a:lstStyle/>
                    <a:p>
                      <a:pPr algn="ctr"/>
                      <a:r>
                        <a:rPr lang="en-US" sz="800" b="1" dirty="0" smtClean="0">
                          <a:solidFill>
                            <a:schemeClr val="tx1"/>
                          </a:solidFill>
                        </a:rPr>
                        <a:t>SOCIALLY CONNECTED</a:t>
                      </a:r>
                      <a:endParaRPr lang="en-ZA" sz="800" b="1" dirty="0">
                        <a:solidFill>
                          <a:schemeClr val="tx1"/>
                        </a:solidFill>
                      </a:endParaRPr>
                    </a:p>
                  </a:txBody>
                  <a:tcPr marL="60960" marR="60960" marT="30480" marB="30480"/>
                </a:tc>
                <a:tc>
                  <a:txBody>
                    <a:bodyPr/>
                    <a:lstStyle/>
                    <a:p>
                      <a:r>
                        <a:rPr lang="en-US" sz="800" b="1" dirty="0" smtClean="0">
                          <a:solidFill>
                            <a:schemeClr val="tx1"/>
                          </a:solidFill>
                        </a:rPr>
                        <a:t>7</a:t>
                      </a:r>
                      <a:endParaRPr lang="en-ZA" sz="800" b="1" dirty="0">
                        <a:solidFill>
                          <a:schemeClr val="tx1"/>
                        </a:solidFill>
                      </a:endParaRPr>
                    </a:p>
                  </a:txBody>
                  <a:tcPr marL="60960" marR="60960" marT="30480" marB="30480"/>
                </a:tc>
                <a:tc>
                  <a:txBody>
                    <a:bodyPr/>
                    <a:lstStyle/>
                    <a:p>
                      <a:r>
                        <a:rPr lang="en-US" sz="800" b="1" dirty="0" smtClean="0">
                          <a:solidFill>
                            <a:schemeClr val="tx1"/>
                          </a:solidFill>
                        </a:rPr>
                        <a:t>15</a:t>
                      </a:r>
                      <a:endParaRPr lang="en-ZA" sz="800" b="1" dirty="0">
                        <a:solidFill>
                          <a:schemeClr val="tx1"/>
                        </a:solidFill>
                      </a:endParaRPr>
                    </a:p>
                  </a:txBody>
                  <a:tcPr marL="60960" marR="60960" marT="30480" marB="30480"/>
                </a:tc>
                <a:tc>
                  <a:txBody>
                    <a:bodyPr/>
                    <a:lstStyle/>
                    <a:p>
                      <a:r>
                        <a:rPr lang="en-US" sz="800" b="1" dirty="0" smtClean="0">
                          <a:solidFill>
                            <a:schemeClr val="tx1"/>
                          </a:solidFill>
                        </a:rPr>
                        <a:t>23</a:t>
                      </a:r>
                      <a:endParaRPr lang="en-ZA" sz="800" b="1" dirty="0">
                        <a:solidFill>
                          <a:schemeClr val="tx1"/>
                        </a:solidFill>
                      </a:endParaRPr>
                    </a:p>
                  </a:txBody>
                  <a:tcPr marL="60960" marR="60960" marT="30480" marB="30480"/>
                </a:tc>
                <a:tc>
                  <a:txBody>
                    <a:bodyPr/>
                    <a:lstStyle/>
                    <a:p>
                      <a:r>
                        <a:rPr lang="en-US" sz="800" b="1" dirty="0" smtClean="0">
                          <a:solidFill>
                            <a:schemeClr val="tx1"/>
                          </a:solidFill>
                        </a:rPr>
                        <a:t>31</a:t>
                      </a:r>
                      <a:endParaRPr lang="en-ZA" sz="800" b="1" dirty="0">
                        <a:solidFill>
                          <a:schemeClr val="tx1"/>
                        </a:solidFill>
                      </a:endParaRPr>
                    </a:p>
                  </a:txBody>
                  <a:tcPr marL="60960" marR="60960" marT="30480" marB="30480"/>
                </a:tc>
                <a:tc>
                  <a:txBody>
                    <a:bodyPr/>
                    <a:lstStyle/>
                    <a:p>
                      <a:endParaRPr lang="en-ZA" sz="800"/>
                    </a:p>
                  </a:txBody>
                  <a:tcPr marL="60960" marR="60960" marT="30480" marB="30480"/>
                </a:tc>
                <a:extLst>
                  <a:ext uri="{0D108BD9-81ED-4DB2-BD59-A6C34878D82A}">
                    <a16:rowId xmlns:a16="http://schemas.microsoft.com/office/drawing/2014/main" val="1752812375"/>
                  </a:ext>
                </a:extLst>
              </a:tr>
              <a:tr h="509881">
                <a:tc>
                  <a:txBody>
                    <a:bodyPr/>
                    <a:lstStyle/>
                    <a:p>
                      <a:pPr algn="ctr"/>
                      <a:r>
                        <a:rPr lang="en-US" sz="800" b="1" dirty="0" smtClean="0">
                          <a:solidFill>
                            <a:schemeClr val="tx1"/>
                          </a:solidFill>
                        </a:rPr>
                        <a:t>ACTIVE</a:t>
                      </a:r>
                      <a:endParaRPr lang="en-ZA" sz="800" b="1" dirty="0">
                        <a:solidFill>
                          <a:schemeClr val="tx1"/>
                        </a:solidFill>
                      </a:endParaRPr>
                    </a:p>
                  </a:txBody>
                  <a:tcPr marL="60960" marR="60960" marT="30480" marB="30480"/>
                </a:tc>
                <a:tc>
                  <a:txBody>
                    <a:bodyPr/>
                    <a:lstStyle/>
                    <a:p>
                      <a:r>
                        <a:rPr lang="en-US" sz="800" b="1" dirty="0" smtClean="0">
                          <a:solidFill>
                            <a:schemeClr val="tx1"/>
                          </a:solidFill>
                        </a:rPr>
                        <a:t>8</a:t>
                      </a:r>
                      <a:endParaRPr lang="en-ZA" sz="800" b="1" dirty="0">
                        <a:solidFill>
                          <a:schemeClr val="tx1"/>
                        </a:solidFill>
                      </a:endParaRPr>
                    </a:p>
                  </a:txBody>
                  <a:tcPr marL="60960" marR="60960" marT="30480" marB="30480"/>
                </a:tc>
                <a:tc>
                  <a:txBody>
                    <a:bodyPr/>
                    <a:lstStyle/>
                    <a:p>
                      <a:r>
                        <a:rPr lang="en-US" sz="800" b="1" dirty="0" smtClean="0">
                          <a:solidFill>
                            <a:schemeClr val="tx1"/>
                          </a:solidFill>
                        </a:rPr>
                        <a:t>16</a:t>
                      </a:r>
                      <a:endParaRPr lang="en-ZA" sz="800" b="1" dirty="0">
                        <a:solidFill>
                          <a:schemeClr val="tx1"/>
                        </a:solidFill>
                      </a:endParaRPr>
                    </a:p>
                  </a:txBody>
                  <a:tcPr marL="60960" marR="60960" marT="30480" marB="30480"/>
                </a:tc>
                <a:tc>
                  <a:txBody>
                    <a:bodyPr/>
                    <a:lstStyle/>
                    <a:p>
                      <a:r>
                        <a:rPr lang="en-US" sz="800" b="1" dirty="0" smtClean="0">
                          <a:solidFill>
                            <a:schemeClr val="tx1"/>
                          </a:solidFill>
                        </a:rPr>
                        <a:t>24</a:t>
                      </a:r>
                      <a:endParaRPr lang="en-ZA" sz="800" b="1" dirty="0">
                        <a:solidFill>
                          <a:schemeClr val="tx1"/>
                        </a:solidFill>
                      </a:endParaRPr>
                    </a:p>
                  </a:txBody>
                  <a:tcPr marL="60960" marR="60960" marT="30480" marB="30480"/>
                </a:tc>
                <a:tc>
                  <a:txBody>
                    <a:bodyPr/>
                    <a:lstStyle/>
                    <a:p>
                      <a:r>
                        <a:rPr lang="en-US" sz="800" b="1" dirty="0" smtClean="0">
                          <a:solidFill>
                            <a:schemeClr val="tx1"/>
                          </a:solidFill>
                        </a:rPr>
                        <a:t>32</a:t>
                      </a:r>
                      <a:endParaRPr lang="en-ZA" sz="800" b="1" dirty="0">
                        <a:solidFill>
                          <a:schemeClr val="tx1"/>
                        </a:solidFill>
                      </a:endParaRPr>
                    </a:p>
                  </a:txBody>
                  <a:tcPr marL="60960" marR="60960" marT="30480" marB="30480"/>
                </a:tc>
                <a:tc>
                  <a:txBody>
                    <a:bodyPr/>
                    <a:lstStyle/>
                    <a:p>
                      <a:endParaRPr lang="en-ZA" sz="800" dirty="0"/>
                    </a:p>
                  </a:txBody>
                  <a:tcPr marL="60960" marR="60960" marT="30480" marB="30480"/>
                </a:tc>
                <a:extLst>
                  <a:ext uri="{0D108BD9-81ED-4DB2-BD59-A6C34878D82A}">
                    <a16:rowId xmlns:a16="http://schemas.microsoft.com/office/drawing/2014/main" val="524980442"/>
                  </a:ext>
                </a:extLst>
              </a:tr>
              <a:tr h="509881">
                <a:tc gridSpan="4">
                  <a:txBody>
                    <a:bodyPr/>
                    <a:lstStyle/>
                    <a:p>
                      <a:endParaRPr lang="en-ZA" sz="800" dirty="0">
                        <a:solidFill>
                          <a:schemeClr val="tx1"/>
                        </a:solidFill>
                      </a:endParaRPr>
                    </a:p>
                  </a:txBody>
                  <a:tcPr marL="60960" marR="60960" marT="30480" marB="30480"/>
                </a:tc>
                <a:tc hMerge="1">
                  <a:txBody>
                    <a:bodyPr/>
                    <a:lstStyle/>
                    <a:p>
                      <a:endParaRPr lang="en-ZA" b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 b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 b="1" dirty="0" smtClean="0"/>
                    </a:p>
                    <a:p>
                      <a:r>
                        <a:rPr lang="en-US" sz="1600" b="1" dirty="0" smtClean="0"/>
                        <a:t>OVERALL SCORE</a:t>
                      </a:r>
                      <a:endParaRPr lang="en-ZA" sz="1600" b="1" dirty="0"/>
                    </a:p>
                  </a:txBody>
                  <a:tcPr marL="60960" marR="60960" marT="30480" marB="30480"/>
                </a:tc>
                <a:tc>
                  <a:txBody>
                    <a:bodyPr/>
                    <a:lstStyle/>
                    <a:p>
                      <a:endParaRPr lang="en-ZA" sz="800" dirty="0"/>
                    </a:p>
                  </a:txBody>
                  <a:tcPr marL="60960" marR="60960" marT="30480" marB="30480"/>
                </a:tc>
                <a:extLst>
                  <a:ext uri="{0D108BD9-81ED-4DB2-BD59-A6C34878D82A}">
                    <a16:rowId xmlns:a16="http://schemas.microsoft.com/office/drawing/2014/main" val="2520180224"/>
                  </a:ext>
                </a:extLst>
              </a:tr>
            </a:tbl>
          </a:graphicData>
        </a:graphic>
      </p:graphicFrame>
      <p:cxnSp>
        <p:nvCxnSpPr>
          <p:cNvPr id="5" name="Straight Connector 4"/>
          <p:cNvCxnSpPr/>
          <p:nvPr/>
        </p:nvCxnSpPr>
        <p:spPr>
          <a:xfrm flipV="1">
            <a:off x="2184400" y="719667"/>
            <a:ext cx="711200" cy="474133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flipV="1">
            <a:off x="3739847" y="723296"/>
            <a:ext cx="711200" cy="474133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flipV="1">
            <a:off x="5348514" y="719667"/>
            <a:ext cx="711200" cy="474133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flipV="1">
            <a:off x="6957181" y="728134"/>
            <a:ext cx="711200" cy="474133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flipV="1">
            <a:off x="2184400" y="3767667"/>
            <a:ext cx="711200" cy="50800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flipV="1">
            <a:off x="2184400" y="1236133"/>
            <a:ext cx="711200" cy="474133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V="1">
            <a:off x="5334000" y="1230086"/>
            <a:ext cx="711200" cy="474133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 flipV="1">
            <a:off x="6957181" y="1236133"/>
            <a:ext cx="711200" cy="474133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V="1">
            <a:off x="2184400" y="2752876"/>
            <a:ext cx="711200" cy="474133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 flipV="1">
            <a:off x="2184400" y="1751390"/>
            <a:ext cx="711200" cy="474133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V="1">
            <a:off x="3747105" y="1246414"/>
            <a:ext cx="711200" cy="474133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 flipV="1">
            <a:off x="5278361" y="1751390"/>
            <a:ext cx="711200" cy="474133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V="1">
            <a:off x="6949923" y="1744738"/>
            <a:ext cx="711200" cy="474133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 flipV="1">
            <a:off x="6949923" y="2247900"/>
            <a:ext cx="711200" cy="474133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 flipV="1">
            <a:off x="6957181" y="2761343"/>
            <a:ext cx="711200" cy="474133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 flipV="1">
            <a:off x="6949923" y="3275390"/>
            <a:ext cx="711200" cy="474133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 flipV="1">
            <a:off x="6949923" y="3797299"/>
            <a:ext cx="711200" cy="474133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 flipV="1">
            <a:off x="6957181" y="4315882"/>
            <a:ext cx="711200" cy="474133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 flipV="1">
            <a:off x="2184400" y="2267856"/>
            <a:ext cx="711200" cy="474133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 flipV="1">
            <a:off x="2194077" y="3269342"/>
            <a:ext cx="711200" cy="474133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 flipV="1">
            <a:off x="2209800" y="4281110"/>
            <a:ext cx="711200" cy="474133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 flipV="1">
            <a:off x="3747105" y="1768323"/>
            <a:ext cx="711200" cy="474133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 flipV="1">
            <a:off x="3747105" y="2237619"/>
            <a:ext cx="711200" cy="474133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 flipV="1">
            <a:off x="3797905" y="2769206"/>
            <a:ext cx="711200" cy="474133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 flipV="1">
            <a:off x="3814839" y="3286277"/>
            <a:ext cx="740228" cy="463246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 flipV="1">
            <a:off x="3747105" y="3792461"/>
            <a:ext cx="711200" cy="474133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 flipV="1">
            <a:off x="3762224" y="4309534"/>
            <a:ext cx="711200" cy="474133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 flipV="1">
            <a:off x="5323114" y="2284789"/>
            <a:ext cx="711200" cy="474133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/>
        </p:nvCxnSpPr>
        <p:spPr>
          <a:xfrm flipV="1">
            <a:off x="5334000" y="2769206"/>
            <a:ext cx="711200" cy="474133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 flipV="1">
            <a:off x="5334000" y="3269342"/>
            <a:ext cx="711200" cy="474133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 flipV="1">
            <a:off x="5232400" y="3767667"/>
            <a:ext cx="711200" cy="474133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 flipV="1">
            <a:off x="5348514" y="4289579"/>
            <a:ext cx="711200" cy="474133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43017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/>
          <p:cNvSpPr/>
          <p:nvPr/>
        </p:nvSpPr>
        <p:spPr>
          <a:xfrm>
            <a:off x="-21771" y="0"/>
            <a:ext cx="12192000" cy="6858000"/>
          </a:xfrm>
          <a:prstGeom prst="rect">
            <a:avLst/>
          </a:prstGeom>
          <a:solidFill>
            <a:srgbClr val="738677">
              <a:alpha val="14901"/>
            </a:srgbClr>
          </a:solidFill>
        </p:spPr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82938" y="54264"/>
            <a:ext cx="5782581" cy="67494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88736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49</Words>
  <Application>Microsoft Office PowerPoint</Application>
  <PresentationFormat>Widescreen</PresentationFormat>
  <Paragraphs>42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Arial</vt:lpstr>
      <vt:lpstr>Calibri</vt:lpstr>
      <vt:lpstr>1_Office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Anwar van der Schyff</dc:creator>
  <cp:lastModifiedBy>Anwar van der Schyff</cp:lastModifiedBy>
  <cp:revision>1</cp:revision>
  <dcterms:created xsi:type="dcterms:W3CDTF">2020-08-06T17:39:38Z</dcterms:created>
  <dcterms:modified xsi:type="dcterms:W3CDTF">2020-08-06T17:40:32Z</dcterms:modified>
</cp:coreProperties>
</file>